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3716000" cx="24384000"/>
  <p:notesSz cx="6858000" cy="9144000"/>
  <p:embeddedFontLst>
    <p:embeddedFont>
      <p:font typeface="Nanum Gothi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8bxefJFL6ACUhAINUfowEOg0u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AC5719-610B-4BE4-B654-691F91704E4E}">
  <a:tblStyle styleId="{BFAC5719-610B-4BE4-B654-691F91704E4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AD5FF"/>
          </a:solidFill>
        </a:fill>
      </a:tcStyle>
    </a:wholeTbl>
    <a:band1H>
      <a:tcTxStyle/>
    </a:band1H>
    <a:band2H>
      <a:tcTxStyle b="off" i="off"/>
      <a:tcStyle>
        <a:fill>
          <a:solidFill>
            <a:srgbClr val="E6EB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3F3F8"/>
      </a:tcTxStyle>
      <a:tcStyle>
        <a:tcBdr>
          <a:lef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3F3F8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anumGothic-bold.fntdata"/><Relationship Id="rId10" Type="http://schemas.openxmlformats.org/officeDocument/2006/relationships/slide" Target="slides/slide5.xml"/><Relationship Id="rId21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b33a8102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eb33a8102a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33a8102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b33a8102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b33a8102a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eb33a8102a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b33a8102a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b33a8102a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b33a8102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b33a8102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8600f2dfb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e8600f2dfb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33a8102a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b33a8102a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b33a8102a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eb33a8102a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8600f2dfb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8600f2dfb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1016000" y="2757539"/>
            <a:ext cx="22352001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1016000" y="4695914"/>
            <a:ext cx="22352001" cy="3978496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2" type="body"/>
          </p:nvPr>
        </p:nvSpPr>
        <p:spPr>
          <a:xfrm>
            <a:off x="1016000" y="10879243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3" type="body"/>
          </p:nvPr>
        </p:nvSpPr>
        <p:spPr>
          <a:xfrm>
            <a:off x="1016000" y="11580307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4" type="body"/>
          </p:nvPr>
        </p:nvSpPr>
        <p:spPr>
          <a:xfrm>
            <a:off x="1016000" y="12281371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  <a:defRPr sz="1840"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 showMasterSp="0" type="tx">
  <p:cSld name="TITLE_AND_BODY">
    <p:bg>
      <p:bgPr>
        <a:solidFill>
          <a:srgbClr val="202B3D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림 30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6839" y="1543339"/>
            <a:ext cx="3244731" cy="45741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/>
          <p:nvPr>
            <p:ph type="title"/>
          </p:nvPr>
        </p:nvSpPr>
        <p:spPr>
          <a:xfrm>
            <a:off x="3728738" y="3477627"/>
            <a:ext cx="16958337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3780406" y="5604645"/>
            <a:ext cx="16896634" cy="7089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1pPr>
            <a:lvl2pPr indent="-228600" lvl="1" marL="9144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2pPr>
            <a:lvl3pPr indent="-228600" lvl="2" marL="1371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3pPr>
            <a:lvl4pPr indent="-228600" lvl="3" marL="18288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4pPr>
            <a:lvl5pPr indent="-228600" lvl="4" marL="22860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중간 표지" showMasterSp="0">
  <p:cSld name="중간 표지">
    <p:bg>
      <p:bgPr>
        <a:solidFill>
          <a:srgbClr val="202B3D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림 30" id="32" name="Google Shape;3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6839" y="1543339"/>
            <a:ext cx="3244731" cy="45741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7"/>
          <p:cNvSpPr txBox="1"/>
          <p:nvPr>
            <p:ph type="title"/>
          </p:nvPr>
        </p:nvSpPr>
        <p:spPr>
          <a:xfrm>
            <a:off x="3728738" y="3477627"/>
            <a:ext cx="16958337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3780406" y="5604645"/>
            <a:ext cx="16896634" cy="367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1pPr>
            <a:lvl2pPr indent="-228600" lvl="1" marL="9144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2pPr>
            <a:lvl3pPr indent="-228600" lvl="2" marL="1371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3pPr>
            <a:lvl4pPr indent="-228600" lvl="3" marL="18288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4pPr>
            <a:lvl5pPr indent="-228600" lvl="4" marL="22860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  <a:defRPr sz="5000"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1" showMasterSp="0">
  <p:cSld name="내지 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18"/>
          <p:cNvCxnSpPr/>
          <p:nvPr/>
        </p:nvCxnSpPr>
        <p:spPr>
          <a:xfrm>
            <a:off x="1016000" y="1183193"/>
            <a:ext cx="22352001" cy="1"/>
          </a:xfrm>
          <a:prstGeom prst="straightConnector1">
            <a:avLst/>
          </a:prstGeom>
          <a:noFill/>
          <a:ln cap="flat" cmpd="sng" w="9525">
            <a:solidFill>
              <a:srgbClr val="778FAE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1015726" y="3567846"/>
            <a:ext cx="22352550" cy="585076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1015724" y="2487022"/>
            <a:ext cx="22352551" cy="6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F7F90"/>
              </a:buClr>
              <a:buSzPts val="880"/>
              <a:buFont typeface="Arial"/>
              <a:buNone/>
              <a:defRPr sz="880">
                <a:solidFill>
                  <a:srgbClr val="5F7F9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F7F90"/>
              </a:buClr>
              <a:buSzPts val="880"/>
              <a:buFont typeface="Arial"/>
              <a:buNone/>
              <a:defRPr sz="880">
                <a:solidFill>
                  <a:srgbClr val="5F7F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F7F90"/>
              </a:buClr>
              <a:buSzPts val="880"/>
              <a:buFont typeface="Arial"/>
              <a:buNone/>
              <a:defRPr sz="880">
                <a:solidFill>
                  <a:srgbClr val="5F7F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F7F90"/>
              </a:buClr>
              <a:buSzPts val="880"/>
              <a:buFont typeface="Arial"/>
              <a:buNone/>
              <a:defRPr sz="880">
                <a:solidFill>
                  <a:srgbClr val="5F7F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F7F90"/>
              </a:buClr>
              <a:buSzPts val="880"/>
              <a:buFont typeface="Arial"/>
              <a:buNone/>
              <a:defRPr sz="880">
                <a:solidFill>
                  <a:srgbClr val="5F7F90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type="title"/>
          </p:nvPr>
        </p:nvSpPr>
        <p:spPr>
          <a:xfrm>
            <a:off x="1015724" y="1614530"/>
            <a:ext cx="22352551" cy="79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3800"/>
              <a:buFont typeface="Arial"/>
              <a:buNone/>
              <a:defRPr sz="3800">
                <a:solidFill>
                  <a:srgbClr val="202B3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3" type="body"/>
          </p:nvPr>
        </p:nvSpPr>
        <p:spPr>
          <a:xfrm>
            <a:off x="1017138" y="624577"/>
            <a:ext cx="18919219" cy="393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4200"/>
              <a:buFont typeface="Arial"/>
              <a:buNone/>
              <a:defRPr sz="4200">
                <a:solidFill>
                  <a:srgbClr val="202B3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4200"/>
              <a:buFont typeface="Arial"/>
              <a:buNone/>
              <a:defRPr sz="4200">
                <a:solidFill>
                  <a:srgbClr val="202B3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4200"/>
              <a:buFont typeface="Arial"/>
              <a:buNone/>
              <a:defRPr sz="4200">
                <a:solidFill>
                  <a:srgbClr val="202B3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4200"/>
              <a:buFont typeface="Arial"/>
              <a:buNone/>
              <a:defRPr sz="4200">
                <a:solidFill>
                  <a:srgbClr val="202B3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4200"/>
              <a:buFont typeface="Arial"/>
              <a:buNone/>
              <a:defRPr sz="4200">
                <a:solidFill>
                  <a:srgbClr val="202B3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2" type="sldNum"/>
          </p:nvPr>
        </p:nvSpPr>
        <p:spPr>
          <a:xfrm>
            <a:off x="23109484" y="659790"/>
            <a:ext cx="238253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  <a:defRPr sz="1600">
                <a:solidFill>
                  <a:srgbClr val="37485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8"/>
          <p:cNvSpPr/>
          <p:nvPr>
            <p:ph idx="4" type="pic"/>
          </p:nvPr>
        </p:nvSpPr>
        <p:spPr>
          <a:xfrm>
            <a:off x="1016000" y="6378449"/>
            <a:ext cx="10985500" cy="6306295"/>
          </a:xfrm>
          <a:prstGeom prst="rect">
            <a:avLst/>
          </a:prstGeom>
          <a:noFill/>
          <a:ln cap="flat" cmpd="sng" w="9525">
            <a:solidFill>
              <a:srgbClr val="B3C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8"/>
          <p:cNvSpPr/>
          <p:nvPr>
            <p:ph idx="5" type="pic"/>
          </p:nvPr>
        </p:nvSpPr>
        <p:spPr>
          <a:xfrm>
            <a:off x="12377136" y="6378449"/>
            <a:ext cx="10985501" cy="6306295"/>
          </a:xfrm>
          <a:prstGeom prst="rect">
            <a:avLst/>
          </a:prstGeom>
          <a:noFill/>
          <a:ln cap="flat" cmpd="sng" w="9525">
            <a:solidFill>
              <a:srgbClr val="B3C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엔딩" showMasterSp="0">
  <p:cSld name="엔딩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1016000" y="2770924"/>
            <a:ext cx="16958337" cy="3210395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그림 10" id="47" name="Google Shape;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45494" y="10726445"/>
            <a:ext cx="615995" cy="65344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9"/>
          <p:cNvSpPr txBox="1"/>
          <p:nvPr>
            <p:ph idx="1" type="body"/>
          </p:nvPr>
        </p:nvSpPr>
        <p:spPr>
          <a:xfrm>
            <a:off x="19646595" y="11715056"/>
            <a:ext cx="3714894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B3C0CC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2" type="body"/>
          </p:nvPr>
        </p:nvSpPr>
        <p:spPr>
          <a:xfrm>
            <a:off x="19646595" y="12111634"/>
            <a:ext cx="3714894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B3C0CC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3" type="body"/>
          </p:nvPr>
        </p:nvSpPr>
        <p:spPr>
          <a:xfrm>
            <a:off x="19646595" y="12644767"/>
            <a:ext cx="37148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838E97"/>
              </a:buClr>
              <a:buSzPts val="1600"/>
              <a:buFont typeface="Arial"/>
              <a:buNone/>
              <a:defRPr sz="1600">
                <a:solidFill>
                  <a:srgbClr val="838E97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1016000" y="2757539"/>
            <a:ext cx="22352001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F3F3F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1016000" y="4695914"/>
            <a:ext cx="22352001" cy="3978496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B3C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" name="Google Shape;8;p14"/>
          <p:cNvCxnSpPr/>
          <p:nvPr/>
        </p:nvCxnSpPr>
        <p:spPr>
          <a:xfrm>
            <a:off x="1016000" y="11504584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" name="Google Shape;9;p14"/>
          <p:cNvCxnSpPr/>
          <p:nvPr/>
        </p:nvCxnSpPr>
        <p:spPr>
          <a:xfrm>
            <a:off x="1016000" y="10803521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" name="Google Shape;10;p14"/>
          <p:cNvCxnSpPr/>
          <p:nvPr/>
        </p:nvCxnSpPr>
        <p:spPr>
          <a:xfrm>
            <a:off x="1016000" y="12205648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" name="Google Shape;11;p14"/>
          <p:cNvCxnSpPr/>
          <p:nvPr/>
        </p:nvCxnSpPr>
        <p:spPr>
          <a:xfrm>
            <a:off x="1016000" y="12906712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그림 16" id="12" name="Google Shape;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718791"/>
            <a:ext cx="3244731" cy="457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14"/>
          <p:cNvCxnSpPr/>
          <p:nvPr/>
        </p:nvCxnSpPr>
        <p:spPr>
          <a:xfrm>
            <a:off x="1016000" y="11504584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" name="Google Shape;14;p14"/>
          <p:cNvCxnSpPr/>
          <p:nvPr/>
        </p:nvCxnSpPr>
        <p:spPr>
          <a:xfrm>
            <a:off x="1016000" y="10803521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" name="Google Shape;15;p14"/>
          <p:cNvCxnSpPr/>
          <p:nvPr/>
        </p:nvCxnSpPr>
        <p:spPr>
          <a:xfrm>
            <a:off x="1016000" y="12205648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" name="Google Shape;16;p14"/>
          <p:cNvCxnSpPr/>
          <p:nvPr/>
        </p:nvCxnSpPr>
        <p:spPr>
          <a:xfrm>
            <a:off x="1016000" y="12906712"/>
            <a:ext cx="5076080" cy="1"/>
          </a:xfrm>
          <a:prstGeom prst="straightConnector1">
            <a:avLst/>
          </a:prstGeom>
          <a:noFill/>
          <a:ln cap="flat" cmpd="sng" w="12700">
            <a:solidFill>
              <a:srgbClr val="37485D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그림 20" id="17" name="Google Shape;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718791"/>
            <a:ext cx="3244731" cy="45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11887327" y="12347575"/>
            <a:ext cx="4265408" cy="73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1016000" y="2757539"/>
            <a:ext cx="22352001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ct val="1000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프로그래머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스 자율주행 데브코스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ct val="78873"/>
              <a:buFont typeface="Arial"/>
              <a:buNone/>
            </a:pPr>
            <a:r>
              <a:rPr b="1" lang="en-US" sz="10650">
                <a:latin typeface="Nanum Gothic"/>
                <a:ea typeface="Nanum Gothic"/>
                <a:cs typeface="Nanum Gothic"/>
                <a:sym typeface="Nanum Gothic"/>
              </a:rPr>
              <a:t>자율주행 최종 경진대회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8400" u="none" cap="none" strike="noStrike">
              <a:solidFill>
                <a:srgbClr val="F3F3F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" name="Google Shape;57;p1"/>
          <p:cNvSpPr txBox="1"/>
          <p:nvPr>
            <p:ph idx="4294967295" type="subTitle"/>
          </p:nvPr>
        </p:nvSpPr>
        <p:spPr>
          <a:xfrm>
            <a:off x="1015950" y="6604589"/>
            <a:ext cx="223521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-10865" lvl="0" marL="1086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64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대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회 규정</a:t>
            </a:r>
            <a:endParaRPr i="0" sz="6400" u="none" cap="none" strike="noStrike">
              <a:solidFill>
                <a:srgbClr val="B3C0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1"/>
          <p:cNvSpPr txBox="1"/>
          <p:nvPr>
            <p:ph idx="2" type="body"/>
          </p:nvPr>
        </p:nvSpPr>
        <p:spPr>
          <a:xfrm>
            <a:off x="1016000" y="10956733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자율주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행 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교육매니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저 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Chrissy (최나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영)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" name="Google Shape;59;p1"/>
          <p:cNvSpPr txBox="1"/>
          <p:nvPr>
            <p:ph idx="3" type="body"/>
          </p:nvPr>
        </p:nvSpPr>
        <p:spPr>
          <a:xfrm>
            <a:off x="1016000" y="11657797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-4346" lvl="0" marL="434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chrissy@grepp.co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1"/>
          <p:cNvSpPr txBox="1"/>
          <p:nvPr>
            <p:ph idx="4" type="body"/>
          </p:nvPr>
        </p:nvSpPr>
        <p:spPr>
          <a:xfrm>
            <a:off x="1016000" y="12358861"/>
            <a:ext cx="5179419" cy="45741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-4346" lvl="0" marL="434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184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프로그래머스 교육사업팀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b33a8102a_0_7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3️⃣ 곡선 구간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3550"/>
          </a:p>
        </p:txBody>
      </p:sp>
      <p:sp>
        <p:nvSpPr>
          <p:cNvPr id="267" name="Google Shape;267;geb33a8102a_0_7"/>
          <p:cNvSpPr txBox="1"/>
          <p:nvPr>
            <p:ph idx="12" type="sldNum"/>
          </p:nvPr>
        </p:nvSpPr>
        <p:spPr>
          <a:xfrm>
            <a:off x="22991398" y="624574"/>
            <a:ext cx="356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68" name="Google Shape;268;geb33a8102a_0_7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69" name="Google Shape;269;geb33a8102a_0_7"/>
          <p:cNvGraphicFramePr/>
          <p:nvPr/>
        </p:nvGraphicFramePr>
        <p:xfrm>
          <a:off x="12026357" y="572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779375"/>
                <a:gridCol w="4441050"/>
                <a:gridCol w="4020650"/>
                <a:gridCol w="146717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21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차선인식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차선을 인식하여 곡선 주행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블럭을 넘어뜨리지 않고 주행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블럭 넘어뜨릴 시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Google Shape;270;geb33a8102a_0_7"/>
          <p:cNvPicPr preferRelativeResize="0"/>
          <p:nvPr/>
        </p:nvPicPr>
        <p:blipFill rotWithShape="1">
          <a:blip r:embed="rId3">
            <a:alphaModFix/>
          </a:blip>
          <a:srcRect b="6507" l="0" r="0" t="0"/>
          <a:stretch/>
        </p:blipFill>
        <p:spPr>
          <a:xfrm>
            <a:off x="1602825" y="3592675"/>
            <a:ext cx="8623750" cy="6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b33a8102a_0_16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4️⃣ 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경사로 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구간 </a:t>
            </a:r>
            <a:endParaRPr sz="3550"/>
          </a:p>
        </p:txBody>
      </p:sp>
      <p:sp>
        <p:nvSpPr>
          <p:cNvPr id="276" name="Google Shape;276;geb33a8102a_0_16"/>
          <p:cNvSpPr txBox="1"/>
          <p:nvPr>
            <p:ph idx="12" type="sldNum"/>
          </p:nvPr>
        </p:nvSpPr>
        <p:spPr>
          <a:xfrm>
            <a:off x="22991398" y="624575"/>
            <a:ext cx="356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77" name="Google Shape;277;geb33a8102a_0_16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78" name="Google Shape;278;geb33a8102a_0_16"/>
          <p:cNvGraphicFramePr/>
          <p:nvPr/>
        </p:nvGraphicFramePr>
        <p:xfrm>
          <a:off x="3711082" y="80275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1233575"/>
                <a:gridCol w="7029200"/>
                <a:gridCol w="7029200"/>
                <a:gridCol w="16568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21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진입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경사로 내 주행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진입 불가 (경사로 정상에 재위치 후 진행)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정지선</a:t>
                      </a:r>
                      <a:endParaRPr sz="1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경사로 퇴출 후 정지선 인식 및 정지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정지선 이후 정지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9" name="Google Shape;279;geb33a8102a_0_16"/>
          <p:cNvPicPr preferRelativeResize="0"/>
          <p:nvPr/>
        </p:nvPicPr>
        <p:blipFill rotWithShape="1">
          <a:blip r:embed="rId3">
            <a:alphaModFix/>
          </a:blip>
          <a:srcRect b="0" l="6221" r="1057" t="0"/>
          <a:stretch/>
        </p:blipFill>
        <p:spPr>
          <a:xfrm>
            <a:off x="7068200" y="1811250"/>
            <a:ext cx="10851950" cy="5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b33a8102a_0_25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5️⃣</a:t>
            </a:r>
            <a:r>
              <a:rPr lang="en-US"/>
              <a:t> 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로터리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구간 </a:t>
            </a:r>
            <a:endParaRPr sz="3550"/>
          </a:p>
        </p:txBody>
      </p:sp>
      <p:sp>
        <p:nvSpPr>
          <p:cNvPr id="285" name="Google Shape;285;geb33a8102a_0_25"/>
          <p:cNvSpPr txBox="1"/>
          <p:nvPr>
            <p:ph idx="12" type="sldNum"/>
          </p:nvPr>
        </p:nvSpPr>
        <p:spPr>
          <a:xfrm>
            <a:off x="23070215" y="624575"/>
            <a:ext cx="27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86" name="Google Shape;286;geb33a8102a_0_25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87" name="Google Shape;287;geb33a8102a_0_25"/>
          <p:cNvGraphicFramePr/>
          <p:nvPr/>
        </p:nvGraphicFramePr>
        <p:xfrm>
          <a:off x="11265457" y="48481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825250"/>
                <a:gridCol w="3294525"/>
                <a:gridCol w="798300"/>
                <a:gridCol w="5396600"/>
                <a:gridCol w="16406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19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회전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주행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회전중인 차량 피해 진입 후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충돌하지 않고 주행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회전중인 차량과 충돌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시설물 충돌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8" name="Google Shape;288;geb33a8102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3509422"/>
            <a:ext cx="9280625" cy="7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b33a8102a_0_34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6️⃣</a:t>
            </a:r>
            <a:r>
              <a:rPr lang="en-US"/>
              <a:t> 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장애물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구간 </a:t>
            </a:r>
            <a:endParaRPr sz="3550"/>
          </a:p>
        </p:txBody>
      </p:sp>
      <p:sp>
        <p:nvSpPr>
          <p:cNvPr id="294" name="Google Shape;294;geb33a8102a_0_34"/>
          <p:cNvSpPr txBox="1"/>
          <p:nvPr>
            <p:ph idx="12" type="sldNum"/>
          </p:nvPr>
        </p:nvSpPr>
        <p:spPr>
          <a:xfrm>
            <a:off x="23070215" y="624575"/>
            <a:ext cx="27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95" name="Google Shape;295;geb33a8102a_0_34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96" name="Google Shape;296;geb33a8102a_0_34"/>
          <p:cNvGraphicFramePr/>
          <p:nvPr/>
        </p:nvGraphicFramePr>
        <p:xfrm>
          <a:off x="11265457" y="48481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1035450"/>
                <a:gridCol w="3215700"/>
                <a:gridCol w="666925"/>
                <a:gridCol w="5370325"/>
                <a:gridCol w="166690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19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좁은길주행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갓길 정차된 장애물 차량 피해 좁은길 주행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(차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 이탈 임시 허용)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재위치시 차선이탈 감점 적용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장애물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차량과 충돌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시설물 충돌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7" name="Google Shape;297;geb33a8102a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50" y="2897397"/>
            <a:ext cx="7047175" cy="85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b33a8102a_0_50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7️⃣ 평행주차 구간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3550"/>
          </a:p>
        </p:txBody>
      </p:sp>
      <p:sp>
        <p:nvSpPr>
          <p:cNvPr id="303" name="Google Shape;303;geb33a8102a_0_50"/>
          <p:cNvSpPr txBox="1"/>
          <p:nvPr>
            <p:ph idx="12" type="sldNum"/>
          </p:nvPr>
        </p:nvSpPr>
        <p:spPr>
          <a:xfrm>
            <a:off x="23070215" y="624575"/>
            <a:ext cx="27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304" name="Google Shape;304;geb33a8102a_0_50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305" name="Google Shape;305;geb33a8102a_0_50"/>
          <p:cNvGraphicFramePr/>
          <p:nvPr/>
        </p:nvGraphicFramePr>
        <p:xfrm>
          <a:off x="3711082" y="80275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1233575"/>
                <a:gridCol w="7029200"/>
                <a:gridCol w="7029200"/>
                <a:gridCol w="16568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21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평행주차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AR태그 인식 후 비어있는 공간을 찾아 평행 주차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정차되어있는 차량 충돌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주차구역 내 바퀴가 모두 진입하지 않은 경우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6" name="Google Shape;306;geb33a8102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28071"/>
            <a:ext cx="24231600" cy="540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3712800" y="2723026"/>
            <a:ext cx="169584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-10864" lvl="0" marL="10864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</a:pPr>
            <a:r>
              <a:rPr b="1" lang="en-US" sz="20000">
                <a:latin typeface="Nanum Gothic"/>
                <a:ea typeface="Nanum Gothic"/>
                <a:cs typeface="Nanum Gothic"/>
                <a:sym typeface="Nanum Gothic"/>
              </a:rPr>
              <a:t>자율이들</a:t>
            </a:r>
            <a:endParaRPr b="1" sz="20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864" lvl="0" marL="10864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</a:pPr>
            <a:r>
              <a:rPr b="1" lang="en-US" sz="20000">
                <a:latin typeface="Nanum Gothic"/>
                <a:ea typeface="Nanum Gothic"/>
                <a:cs typeface="Nanum Gothic"/>
                <a:sym typeface="Nanum Gothic"/>
              </a:rPr>
              <a:t>화이팅!</a:t>
            </a:r>
            <a:endParaRPr b="1" sz="20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865" lvl="0" marL="10865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8400"/>
              <a:buFont typeface="Arial"/>
              <a:buNone/>
            </a:pPr>
            <a:r>
              <a:rPr b="1" lang="en-US" sz="4800">
                <a:latin typeface="Nanum Gothic"/>
                <a:ea typeface="Nanum Gothic"/>
                <a:cs typeface="Nanum Gothic"/>
                <a:sym typeface="Nanum Gothic"/>
              </a:rPr>
              <a:t>감사합니다.</a:t>
            </a:r>
            <a:endParaRPr b="1"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728738" y="3477627"/>
            <a:ext cx="16958337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-9018" lvl="0" marL="901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8"/>
              </a:buClr>
              <a:buSzPts val="69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780406" y="5604645"/>
            <a:ext cx="16896634" cy="7089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트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랙 도면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배점 정의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각 구간 별 미션 설명 및 상세 규정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728738" y="3477627"/>
            <a:ext cx="16958337" cy="148438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트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랙 도면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780406" y="5604645"/>
            <a:ext cx="16896634" cy="367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경진대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회 코스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3">
            <a:alphaModFix amt="20000"/>
          </a:blip>
          <a:srcRect b="2366" l="9216" r="10776" t="2204"/>
          <a:stretch/>
        </p:blipFill>
        <p:spPr>
          <a:xfrm>
            <a:off x="10" y="1664870"/>
            <a:ext cx="24384002" cy="1023387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4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ct val="1000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트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랙 도면: 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경진대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회 코스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4"/>
          <p:cNvSpPr txBox="1"/>
          <p:nvPr>
            <p:ph idx="12" type="sldNum"/>
          </p:nvPr>
        </p:nvSpPr>
        <p:spPr>
          <a:xfrm>
            <a:off x="23220738" y="659790"/>
            <a:ext cx="127001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cxnSp>
        <p:nvCxnSpPr>
          <p:cNvPr id="80" name="Google Shape;80;p4"/>
          <p:cNvCxnSpPr/>
          <p:nvPr/>
        </p:nvCxnSpPr>
        <p:spPr>
          <a:xfrm>
            <a:off x="5021375" y="5666150"/>
            <a:ext cx="585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4"/>
          <p:cNvCxnSpPr/>
          <p:nvPr/>
        </p:nvCxnSpPr>
        <p:spPr>
          <a:xfrm>
            <a:off x="13479525" y="2423950"/>
            <a:ext cx="8362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4"/>
          <p:cNvCxnSpPr/>
          <p:nvPr/>
        </p:nvCxnSpPr>
        <p:spPr>
          <a:xfrm>
            <a:off x="12855325" y="2850275"/>
            <a:ext cx="6715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" name="Google Shape;83;p4"/>
          <p:cNvCxnSpPr/>
          <p:nvPr/>
        </p:nvCxnSpPr>
        <p:spPr>
          <a:xfrm>
            <a:off x="8133017" y="3319700"/>
            <a:ext cx="107943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4"/>
          <p:cNvCxnSpPr/>
          <p:nvPr/>
        </p:nvCxnSpPr>
        <p:spPr>
          <a:xfrm flipH="1">
            <a:off x="12855400" y="2418050"/>
            <a:ext cx="614700" cy="437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4"/>
          <p:cNvCxnSpPr/>
          <p:nvPr/>
        </p:nvCxnSpPr>
        <p:spPr>
          <a:xfrm>
            <a:off x="7902925" y="2850275"/>
            <a:ext cx="4967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>
            <a:off x="5341600" y="5710450"/>
            <a:ext cx="2441100" cy="14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4"/>
          <p:cNvCxnSpPr/>
          <p:nvPr/>
        </p:nvCxnSpPr>
        <p:spPr>
          <a:xfrm>
            <a:off x="5874375" y="6152300"/>
            <a:ext cx="19083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4"/>
          <p:cNvCxnSpPr/>
          <p:nvPr/>
        </p:nvCxnSpPr>
        <p:spPr>
          <a:xfrm>
            <a:off x="7750525" y="3715900"/>
            <a:ext cx="0" cy="16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4"/>
          <p:cNvSpPr/>
          <p:nvPr/>
        </p:nvSpPr>
        <p:spPr>
          <a:xfrm>
            <a:off x="1960975" y="3507750"/>
            <a:ext cx="2646600" cy="264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2390725" y="3937500"/>
            <a:ext cx="1787100" cy="1787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4599625" y="6152300"/>
            <a:ext cx="1787100" cy="17259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390725" y="6152300"/>
            <a:ext cx="1787100" cy="1787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5079875" y="6172200"/>
            <a:ext cx="2136900" cy="184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514275" y="6172200"/>
            <a:ext cx="2377200" cy="184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1783080" y="6172200"/>
            <a:ext cx="2377200" cy="184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24" y="4434840"/>
            <a:ext cx="2971800" cy="286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5">
            <a:alphaModFix/>
          </a:blip>
          <a:srcRect b="0" l="12472" r="0" t="0"/>
          <a:stretch/>
        </p:blipFill>
        <p:spPr>
          <a:xfrm>
            <a:off x="7102849" y="2687450"/>
            <a:ext cx="1204675" cy="119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4"/>
          <p:cNvCxnSpPr/>
          <p:nvPr/>
        </p:nvCxnSpPr>
        <p:spPr>
          <a:xfrm>
            <a:off x="7269480" y="3715900"/>
            <a:ext cx="0" cy="16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5392" y="5184648"/>
            <a:ext cx="1664228" cy="1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45675" y="7680949"/>
            <a:ext cx="1286650" cy="1114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4"/>
          <p:cNvCxnSpPr/>
          <p:nvPr/>
        </p:nvCxnSpPr>
        <p:spPr>
          <a:xfrm flipH="1" rot="10800000">
            <a:off x="5021375" y="7845552"/>
            <a:ext cx="2434500" cy="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4"/>
          <p:cNvCxnSpPr/>
          <p:nvPr/>
        </p:nvCxnSpPr>
        <p:spPr>
          <a:xfrm>
            <a:off x="4843225" y="8281550"/>
            <a:ext cx="2597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4"/>
          <p:cNvSpPr/>
          <p:nvPr/>
        </p:nvSpPr>
        <p:spPr>
          <a:xfrm rot="10800000">
            <a:off x="7874150" y="8536575"/>
            <a:ext cx="2132100" cy="1925400"/>
          </a:xfrm>
          <a:prstGeom prst="arc">
            <a:avLst>
              <a:gd fmla="val 12562589" name="adj1"/>
              <a:gd fmla="val 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04" name="Google Shape;104;p4"/>
          <p:cNvSpPr/>
          <p:nvPr/>
        </p:nvSpPr>
        <p:spPr>
          <a:xfrm rot="10800000">
            <a:off x="8332375" y="9017950"/>
            <a:ext cx="1143900" cy="962700"/>
          </a:xfrm>
          <a:prstGeom prst="arc">
            <a:avLst>
              <a:gd fmla="val 12337831" name="adj1"/>
              <a:gd fmla="val 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9851725" y="9435900"/>
            <a:ext cx="1376400" cy="1234500"/>
          </a:xfrm>
          <a:prstGeom prst="arc">
            <a:avLst>
              <a:gd fmla="val 11181636" name="adj1"/>
              <a:gd fmla="val 21036098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9401075" y="8966575"/>
            <a:ext cx="2209500" cy="2057400"/>
          </a:xfrm>
          <a:prstGeom prst="arc">
            <a:avLst>
              <a:gd fmla="val 11995497" name="adj1"/>
              <a:gd fmla="val 20326653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107" name="Google Shape;107;p4"/>
          <p:cNvCxnSpPr/>
          <p:nvPr/>
        </p:nvCxnSpPr>
        <p:spPr>
          <a:xfrm>
            <a:off x="8317425" y="8666125"/>
            <a:ext cx="13500" cy="833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4"/>
          <p:cNvCxnSpPr>
            <a:endCxn id="103" idx="2"/>
          </p:cNvCxnSpPr>
          <p:nvPr/>
        </p:nvCxnSpPr>
        <p:spPr>
          <a:xfrm>
            <a:off x="7865450" y="8679075"/>
            <a:ext cx="8700" cy="820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4"/>
          <p:cNvCxnSpPr>
            <a:stCxn id="110" idx="0"/>
            <a:endCxn id="111" idx="2"/>
          </p:cNvCxnSpPr>
          <p:nvPr/>
        </p:nvCxnSpPr>
        <p:spPr>
          <a:xfrm>
            <a:off x="12857692" y="8333509"/>
            <a:ext cx="11100" cy="1254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4"/>
          <p:cNvCxnSpPr>
            <a:stCxn id="113" idx="0"/>
          </p:cNvCxnSpPr>
          <p:nvPr/>
        </p:nvCxnSpPr>
        <p:spPr>
          <a:xfrm flipH="1">
            <a:off x="12445758" y="8258231"/>
            <a:ext cx="900" cy="1253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4"/>
          <p:cNvSpPr/>
          <p:nvPr/>
        </p:nvSpPr>
        <p:spPr>
          <a:xfrm>
            <a:off x="12445825" y="7398313"/>
            <a:ext cx="1645800" cy="1645800"/>
          </a:xfrm>
          <a:prstGeom prst="arc">
            <a:avLst>
              <a:gd fmla="val 10645299" name="adj1"/>
              <a:gd fmla="val 16081636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2857275" y="7903550"/>
            <a:ext cx="822900" cy="822900"/>
          </a:xfrm>
          <a:prstGeom prst="arc">
            <a:avLst>
              <a:gd fmla="val 10645299" name="adj1"/>
              <a:gd fmla="val 16173525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114" name="Google Shape;114;p4"/>
          <p:cNvCxnSpPr/>
          <p:nvPr/>
        </p:nvCxnSpPr>
        <p:spPr>
          <a:xfrm>
            <a:off x="13504718" y="7646900"/>
            <a:ext cx="0" cy="510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13504753" y="7134750"/>
            <a:ext cx="0" cy="548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4"/>
          <p:cNvSpPr/>
          <p:nvPr/>
        </p:nvSpPr>
        <p:spPr>
          <a:xfrm rot="5400000">
            <a:off x="12933475" y="7409088"/>
            <a:ext cx="1645800" cy="1645800"/>
          </a:xfrm>
          <a:prstGeom prst="arc">
            <a:avLst>
              <a:gd fmla="val 10645299" name="adj1"/>
              <a:gd fmla="val 16081636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17" name="Google Shape;117;p4"/>
          <p:cNvSpPr/>
          <p:nvPr/>
        </p:nvSpPr>
        <p:spPr>
          <a:xfrm rot="5400000">
            <a:off x="13320838" y="7902038"/>
            <a:ext cx="822900" cy="822900"/>
          </a:xfrm>
          <a:prstGeom prst="arc">
            <a:avLst>
              <a:gd fmla="val 10645299" name="adj1"/>
              <a:gd fmla="val 16173525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cxnSp>
        <p:nvCxnSpPr>
          <p:cNvPr id="118" name="Google Shape;118;p4"/>
          <p:cNvCxnSpPr>
            <a:stCxn id="116" idx="2"/>
          </p:cNvCxnSpPr>
          <p:nvPr/>
        </p:nvCxnSpPr>
        <p:spPr>
          <a:xfrm>
            <a:off x="14578787" y="8203660"/>
            <a:ext cx="0" cy="689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4"/>
          <p:cNvCxnSpPr/>
          <p:nvPr/>
        </p:nvCxnSpPr>
        <p:spPr>
          <a:xfrm>
            <a:off x="14143750" y="8616775"/>
            <a:ext cx="0" cy="89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4"/>
          <p:cNvSpPr/>
          <p:nvPr/>
        </p:nvSpPr>
        <p:spPr>
          <a:xfrm flipH="1" rot="10800000">
            <a:off x="11155680" y="8765300"/>
            <a:ext cx="1713000" cy="1645800"/>
          </a:xfrm>
          <a:prstGeom prst="arc">
            <a:avLst>
              <a:gd fmla="val 12377315" name="adj1"/>
              <a:gd fmla="val 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1545676" y="9100550"/>
            <a:ext cx="887700" cy="822900"/>
          </a:xfrm>
          <a:prstGeom prst="arc">
            <a:avLst>
              <a:gd fmla="val 11778385" name="adj1"/>
              <a:gd fmla="val 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7">
            <a:alphaModFix/>
          </a:blip>
          <a:srcRect b="0" l="22432" r="0" t="0"/>
          <a:stretch/>
        </p:blipFill>
        <p:spPr>
          <a:xfrm>
            <a:off x="14063472" y="8270750"/>
            <a:ext cx="1480225" cy="146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/>
          <p:nvPr/>
        </p:nvCxnSpPr>
        <p:spPr>
          <a:xfrm>
            <a:off x="14989450" y="8906256"/>
            <a:ext cx="5034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>
            <a:off x="15342775" y="9326880"/>
            <a:ext cx="4694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4"/>
          <p:cNvSpPr/>
          <p:nvPr/>
        </p:nvSpPr>
        <p:spPr>
          <a:xfrm>
            <a:off x="20441000" y="8035225"/>
            <a:ext cx="2057400" cy="20574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19983800" y="7591463"/>
            <a:ext cx="2971800" cy="29718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19747643" y="8942870"/>
            <a:ext cx="614700" cy="347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4"/>
          <p:cNvCxnSpPr/>
          <p:nvPr/>
        </p:nvCxnSpPr>
        <p:spPr>
          <a:xfrm>
            <a:off x="22629775" y="3356450"/>
            <a:ext cx="0" cy="4830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22148725" y="3306200"/>
            <a:ext cx="0" cy="4491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4"/>
          <p:cNvSpPr/>
          <p:nvPr/>
        </p:nvSpPr>
        <p:spPr>
          <a:xfrm>
            <a:off x="22174200" y="7656325"/>
            <a:ext cx="411600" cy="530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9387950" y="9615075"/>
            <a:ext cx="88325" cy="164050"/>
          </a:xfrm>
          <a:custGeom>
            <a:rect b="b" l="l" r="r" t="t"/>
            <a:pathLst>
              <a:path extrusionOk="0" h="6562" w="3533">
                <a:moveTo>
                  <a:pt x="0" y="6562"/>
                </a:moveTo>
                <a:cubicBezTo>
                  <a:pt x="786" y="4205"/>
                  <a:pt x="2422" y="2222"/>
                  <a:pt x="3533" y="0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31" name="Google Shape;13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560050" y="2132850"/>
            <a:ext cx="1265950" cy="1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18777000" y="2405750"/>
            <a:ext cx="190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1️⃣ 직선구간 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390725" y="5007450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2️⃣ 교차로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9791725" y="8438125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3️⃣ 곡선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6542475" y="8290175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4️⃣ 경사로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2148725" y="10347500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5️⃣ 로터리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0313675" y="4920163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6️⃣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장애물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8" name="Google Shape;138;p4"/>
          <p:cNvGrpSpPr/>
          <p:nvPr/>
        </p:nvGrpSpPr>
        <p:grpSpPr>
          <a:xfrm>
            <a:off x="20289044" y="2498750"/>
            <a:ext cx="510356" cy="258000"/>
            <a:chOff x="20974844" y="2498750"/>
            <a:chExt cx="510356" cy="258000"/>
          </a:xfrm>
        </p:grpSpPr>
        <p:sp>
          <p:nvSpPr>
            <p:cNvPr id="139" name="Google Shape;139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4"/>
          <p:cNvSpPr/>
          <p:nvPr/>
        </p:nvSpPr>
        <p:spPr>
          <a:xfrm>
            <a:off x="18259700" y="1988625"/>
            <a:ext cx="2646600" cy="393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4"/>
          <p:cNvCxnSpPr/>
          <p:nvPr/>
        </p:nvCxnSpPr>
        <p:spPr>
          <a:xfrm flipH="1">
            <a:off x="18938350" y="2890675"/>
            <a:ext cx="614700" cy="437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4"/>
          <p:cNvCxnSpPr/>
          <p:nvPr/>
        </p:nvCxnSpPr>
        <p:spPr>
          <a:xfrm>
            <a:off x="19545625" y="2862075"/>
            <a:ext cx="2067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4"/>
          <p:cNvCxnSpPr/>
          <p:nvPr/>
        </p:nvCxnSpPr>
        <p:spPr>
          <a:xfrm>
            <a:off x="16542475" y="1998400"/>
            <a:ext cx="2741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4"/>
          <p:cNvCxnSpPr/>
          <p:nvPr/>
        </p:nvCxnSpPr>
        <p:spPr>
          <a:xfrm>
            <a:off x="19266408" y="2006225"/>
            <a:ext cx="0" cy="42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4"/>
          <p:cNvSpPr txBox="1"/>
          <p:nvPr/>
        </p:nvSpPr>
        <p:spPr>
          <a:xfrm>
            <a:off x="16858850" y="1986263"/>
            <a:ext cx="3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🅿️</a:t>
            </a:r>
            <a:endParaRPr sz="1800"/>
          </a:p>
        </p:txBody>
      </p:sp>
      <p:sp>
        <p:nvSpPr>
          <p:cNvPr id="148" name="Google Shape;148;p4"/>
          <p:cNvSpPr txBox="1"/>
          <p:nvPr/>
        </p:nvSpPr>
        <p:spPr>
          <a:xfrm>
            <a:off x="18595399" y="1998400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🅿️</a:t>
            </a:r>
            <a:endParaRPr sz="1800"/>
          </a:p>
        </p:txBody>
      </p:sp>
      <p:sp>
        <p:nvSpPr>
          <p:cNvPr id="149" name="Google Shape;149;p4"/>
          <p:cNvSpPr txBox="1"/>
          <p:nvPr/>
        </p:nvSpPr>
        <p:spPr>
          <a:xfrm>
            <a:off x="17710988" y="1998400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🅿️</a:t>
            </a:r>
            <a:endParaRPr sz="1800"/>
          </a:p>
        </p:txBody>
      </p:sp>
      <p:grpSp>
        <p:nvGrpSpPr>
          <p:cNvPr id="150" name="Google Shape;150;p4"/>
          <p:cNvGrpSpPr/>
          <p:nvPr/>
        </p:nvGrpSpPr>
        <p:grpSpPr>
          <a:xfrm>
            <a:off x="12191019" y="2955975"/>
            <a:ext cx="510356" cy="258000"/>
            <a:chOff x="20974844" y="2498750"/>
            <a:chExt cx="510356" cy="258000"/>
          </a:xfrm>
        </p:grpSpPr>
        <p:sp>
          <p:nvSpPr>
            <p:cNvPr id="151" name="Google Shape;151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5237994" y="5809425"/>
            <a:ext cx="510356" cy="258000"/>
            <a:chOff x="20974844" y="2498750"/>
            <a:chExt cx="510356" cy="258000"/>
          </a:xfrm>
        </p:grpSpPr>
        <p:sp>
          <p:nvSpPr>
            <p:cNvPr id="155" name="Google Shape;155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4"/>
          <p:cNvGrpSpPr/>
          <p:nvPr/>
        </p:nvGrpSpPr>
        <p:grpSpPr>
          <a:xfrm rot="-5400000">
            <a:off x="4133544" y="6833450"/>
            <a:ext cx="510356" cy="258000"/>
            <a:chOff x="20974844" y="2498750"/>
            <a:chExt cx="510356" cy="258000"/>
          </a:xfrm>
        </p:grpSpPr>
        <p:sp>
          <p:nvSpPr>
            <p:cNvPr id="159" name="Google Shape;159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4"/>
          <p:cNvGrpSpPr/>
          <p:nvPr/>
        </p:nvGrpSpPr>
        <p:grpSpPr>
          <a:xfrm flipH="1">
            <a:off x="19217544" y="8987563"/>
            <a:ext cx="510356" cy="258000"/>
            <a:chOff x="20974844" y="2498750"/>
            <a:chExt cx="510356" cy="258000"/>
          </a:xfrm>
        </p:grpSpPr>
        <p:sp>
          <p:nvSpPr>
            <p:cNvPr id="163" name="Google Shape;163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4"/>
          <p:cNvGrpSpPr/>
          <p:nvPr/>
        </p:nvGrpSpPr>
        <p:grpSpPr>
          <a:xfrm rot="5400000">
            <a:off x="22134069" y="5351275"/>
            <a:ext cx="510356" cy="258000"/>
            <a:chOff x="20974844" y="2498750"/>
            <a:chExt cx="510356" cy="258000"/>
          </a:xfrm>
        </p:grpSpPr>
        <p:sp>
          <p:nvSpPr>
            <p:cNvPr id="167" name="Google Shape;167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4"/>
          <p:cNvSpPr/>
          <p:nvPr/>
        </p:nvSpPr>
        <p:spPr>
          <a:xfrm flipH="1" rot="-5400000">
            <a:off x="4085610" y="4582753"/>
            <a:ext cx="224700" cy="258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 flipH="1" rot="5400000">
            <a:off x="4467135" y="4523322"/>
            <a:ext cx="224700" cy="258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 flipH="1" rot="10800000">
            <a:off x="3094150" y="5976825"/>
            <a:ext cx="224700" cy="258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 flipH="1">
            <a:off x="3034719" y="5595300"/>
            <a:ext cx="224700" cy="258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11745275" y="4906238"/>
            <a:ext cx="158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🅿️ 주차구역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🚥 신호등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    양방 통행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    일방 통행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⛰ 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경사로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4"/>
          <p:cNvSpPr/>
          <p:nvPr/>
        </p:nvSpPr>
        <p:spPr>
          <a:xfrm flipH="1" rot="-5400000">
            <a:off x="11829274" y="5718990"/>
            <a:ext cx="106500" cy="1221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 flipH="1" rot="5400000">
            <a:off x="12009874" y="5690714"/>
            <a:ext cx="106500" cy="1221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4"/>
          <p:cNvGrpSpPr/>
          <p:nvPr/>
        </p:nvGrpSpPr>
        <p:grpSpPr>
          <a:xfrm>
            <a:off x="11821215" y="6026430"/>
            <a:ext cx="302692" cy="153046"/>
            <a:chOff x="20974844" y="2498750"/>
            <a:chExt cx="510356" cy="258000"/>
          </a:xfrm>
        </p:grpSpPr>
        <p:sp>
          <p:nvSpPr>
            <p:cNvPr id="178" name="Google Shape;178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4"/>
          <p:cNvSpPr txBox="1"/>
          <p:nvPr/>
        </p:nvSpPr>
        <p:spPr>
          <a:xfrm>
            <a:off x="4085343" y="5563275"/>
            <a:ext cx="41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🚥</a:t>
            </a:r>
            <a:endParaRPr sz="3100"/>
          </a:p>
        </p:txBody>
      </p:sp>
      <p:sp>
        <p:nvSpPr>
          <p:cNvPr id="182" name="Google Shape;182;p4"/>
          <p:cNvSpPr txBox="1"/>
          <p:nvPr/>
        </p:nvSpPr>
        <p:spPr>
          <a:xfrm>
            <a:off x="20824975" y="2269576"/>
            <a:ext cx="82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🚥</a:t>
            </a:r>
            <a:endParaRPr/>
          </a:p>
        </p:txBody>
      </p:sp>
      <p:sp>
        <p:nvSpPr>
          <p:cNvPr id="183" name="Google Shape;183;p4"/>
          <p:cNvSpPr txBox="1"/>
          <p:nvPr/>
        </p:nvSpPr>
        <p:spPr>
          <a:xfrm>
            <a:off x="16936350" y="8694475"/>
            <a:ext cx="1376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⛰</a:t>
            </a:r>
            <a:endParaRPr sz="3900"/>
          </a:p>
        </p:txBody>
      </p:sp>
      <p:sp>
        <p:nvSpPr>
          <p:cNvPr id="184" name="Google Shape;184;p4"/>
          <p:cNvSpPr/>
          <p:nvPr/>
        </p:nvSpPr>
        <p:spPr>
          <a:xfrm rot="5400000">
            <a:off x="2840425" y="4188864"/>
            <a:ext cx="887700" cy="392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3063240" y="4114800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🅿️</a:t>
            </a:r>
            <a:endParaRPr sz="1800"/>
          </a:p>
        </p:txBody>
      </p:sp>
      <p:sp>
        <p:nvSpPr>
          <p:cNvPr id="186" name="Google Shape;186;p4"/>
          <p:cNvSpPr txBox="1"/>
          <p:nvPr/>
        </p:nvSpPr>
        <p:spPr>
          <a:xfrm>
            <a:off x="13770325" y="4906250"/>
            <a:ext cx="2057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AR 태그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    정지선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🏞  YOLO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🚘  장애물 차량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     고정 구조물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7" name="Google Shape;187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48" y="2481563"/>
            <a:ext cx="302700" cy="3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46023" y="2055338"/>
            <a:ext cx="302700" cy="3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06175" y="4999187"/>
            <a:ext cx="257992" cy="256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4"/>
          <p:cNvCxnSpPr/>
          <p:nvPr/>
        </p:nvCxnSpPr>
        <p:spPr>
          <a:xfrm rot="10800000">
            <a:off x="4843225" y="5749125"/>
            <a:ext cx="0" cy="3786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4"/>
          <p:cNvCxnSpPr/>
          <p:nvPr/>
        </p:nvCxnSpPr>
        <p:spPr>
          <a:xfrm rot="10800000">
            <a:off x="19866750" y="8927275"/>
            <a:ext cx="0" cy="3786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4"/>
          <p:cNvCxnSpPr/>
          <p:nvPr/>
        </p:nvCxnSpPr>
        <p:spPr>
          <a:xfrm rot="10800000">
            <a:off x="21455650" y="2441448"/>
            <a:ext cx="0" cy="3786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4"/>
          <p:cNvGrpSpPr/>
          <p:nvPr/>
        </p:nvGrpSpPr>
        <p:grpSpPr>
          <a:xfrm flipH="1">
            <a:off x="21319144" y="10203963"/>
            <a:ext cx="510356" cy="258000"/>
            <a:chOff x="20974844" y="2498750"/>
            <a:chExt cx="510356" cy="258000"/>
          </a:xfrm>
        </p:grpSpPr>
        <p:sp>
          <p:nvSpPr>
            <p:cNvPr id="194" name="Google Shape;194;p4"/>
            <p:cNvSpPr/>
            <p:nvPr/>
          </p:nvSpPr>
          <p:spPr>
            <a:xfrm flipH="1">
              <a:off x="21260500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21117672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</a:t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0974844" y="2498750"/>
              <a:ext cx="224700" cy="258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7" name="Google Shape;197;p4"/>
          <p:cNvCxnSpPr/>
          <p:nvPr/>
        </p:nvCxnSpPr>
        <p:spPr>
          <a:xfrm>
            <a:off x="13863875" y="5433463"/>
            <a:ext cx="3468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4"/>
          <p:cNvSpPr txBox="1"/>
          <p:nvPr/>
        </p:nvSpPr>
        <p:spPr>
          <a:xfrm>
            <a:off x="1514275" y="44658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🏞</a:t>
            </a:r>
            <a:endParaRPr/>
          </a:p>
        </p:txBody>
      </p:sp>
      <p:sp>
        <p:nvSpPr>
          <p:cNvPr id="199" name="Google Shape;199;p4"/>
          <p:cNvSpPr txBox="1"/>
          <p:nvPr/>
        </p:nvSpPr>
        <p:spPr>
          <a:xfrm>
            <a:off x="2697950" y="6186650"/>
            <a:ext cx="82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🏞 </a:t>
            </a:r>
            <a:r>
              <a:rPr lang="en-US" sz="1800">
                <a:solidFill>
                  <a:schemeClr val="dk1"/>
                </a:solidFill>
              </a:rPr>
              <a:t>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1514275" y="41147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🏞</a:t>
            </a:r>
            <a:endParaRPr/>
          </a:p>
        </p:txBody>
      </p:sp>
      <p:sp>
        <p:nvSpPr>
          <p:cNvPr id="201" name="Google Shape;201;p4"/>
          <p:cNvSpPr txBox="1"/>
          <p:nvPr/>
        </p:nvSpPr>
        <p:spPr>
          <a:xfrm>
            <a:off x="22397275" y="6055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🚘</a:t>
            </a:r>
            <a:endParaRPr/>
          </a:p>
        </p:txBody>
      </p:sp>
      <p:sp>
        <p:nvSpPr>
          <p:cNvPr id="202" name="Google Shape;202;p4"/>
          <p:cNvSpPr txBox="1"/>
          <p:nvPr/>
        </p:nvSpPr>
        <p:spPr>
          <a:xfrm>
            <a:off x="21905150" y="4297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🚘</a:t>
            </a:r>
            <a:endParaRPr/>
          </a:p>
        </p:txBody>
      </p:sp>
      <p:sp>
        <p:nvSpPr>
          <p:cNvPr id="203" name="Google Shape;203;p4"/>
          <p:cNvSpPr txBox="1"/>
          <p:nvPr/>
        </p:nvSpPr>
        <p:spPr>
          <a:xfrm>
            <a:off x="20160600" y="810413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🚗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"/>
          <p:cNvSpPr txBox="1"/>
          <p:nvPr/>
        </p:nvSpPr>
        <p:spPr>
          <a:xfrm>
            <a:off x="14497350" y="2850275"/>
            <a:ext cx="32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🚗 💨                          </a:t>
            </a:r>
            <a:r>
              <a:rPr lang="en-US" sz="1800">
                <a:solidFill>
                  <a:schemeClr val="dk1"/>
                </a:solidFill>
              </a:rPr>
              <a:t>🚗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💨           </a:t>
            </a:r>
            <a:endParaRPr b="1"/>
          </a:p>
        </p:txBody>
      </p:sp>
      <p:sp>
        <p:nvSpPr>
          <p:cNvPr id="205" name="Google Shape;205;p4"/>
          <p:cNvSpPr txBox="1"/>
          <p:nvPr/>
        </p:nvSpPr>
        <p:spPr>
          <a:xfrm rot="-902269">
            <a:off x="20409720" y="7849023"/>
            <a:ext cx="728446" cy="461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💨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19259900" y="1952000"/>
            <a:ext cx="274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7️⃣ 평행주차</a:t>
            </a:r>
            <a:r>
              <a:rPr b="1" lang="en-US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구간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7" name="Google Shape;207;p4"/>
          <p:cNvCxnSpPr/>
          <p:nvPr/>
        </p:nvCxnSpPr>
        <p:spPr>
          <a:xfrm>
            <a:off x="18346546" y="1998388"/>
            <a:ext cx="0" cy="42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"/>
          <p:cNvCxnSpPr/>
          <p:nvPr/>
        </p:nvCxnSpPr>
        <p:spPr>
          <a:xfrm>
            <a:off x="17469771" y="1998388"/>
            <a:ext cx="0" cy="42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"/>
          <p:cNvCxnSpPr/>
          <p:nvPr/>
        </p:nvCxnSpPr>
        <p:spPr>
          <a:xfrm>
            <a:off x="16550640" y="1998400"/>
            <a:ext cx="0" cy="42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4"/>
          <p:cNvSpPr/>
          <p:nvPr/>
        </p:nvSpPr>
        <p:spPr>
          <a:xfrm>
            <a:off x="4821975" y="8549500"/>
            <a:ext cx="1043100" cy="96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19817250" y="7961575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"/>
          <p:cNvSpPr/>
          <p:nvPr/>
        </p:nvSpPr>
        <p:spPr>
          <a:xfrm>
            <a:off x="21112650" y="7275775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20616300" y="10609525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"/>
          <p:cNvSpPr/>
          <p:nvPr/>
        </p:nvSpPr>
        <p:spPr>
          <a:xfrm>
            <a:off x="22640300" y="10092625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"/>
          <p:cNvSpPr/>
          <p:nvPr/>
        </p:nvSpPr>
        <p:spPr>
          <a:xfrm>
            <a:off x="23032450" y="8456550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13870225" y="6323950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13773600" y="2153338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"/>
          <p:cNvSpPr/>
          <p:nvPr/>
        </p:nvSpPr>
        <p:spPr>
          <a:xfrm>
            <a:off x="15316213" y="2137300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"/>
          <p:cNvSpPr/>
          <p:nvPr/>
        </p:nvSpPr>
        <p:spPr>
          <a:xfrm>
            <a:off x="17755363" y="3507750"/>
            <a:ext cx="315300" cy="1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673925" y="7270350"/>
            <a:ext cx="1472650" cy="14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/>
          <p:nvPr/>
        </p:nvSpPr>
        <p:spPr>
          <a:xfrm>
            <a:off x="3088225" y="3027738"/>
            <a:ext cx="392100" cy="68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2928" y="2962656"/>
            <a:ext cx="8572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600f2dfb_0_8"/>
          <p:cNvSpPr txBox="1"/>
          <p:nvPr>
            <p:ph type="title"/>
          </p:nvPr>
        </p:nvSpPr>
        <p:spPr>
          <a:xfrm>
            <a:off x="3728738" y="3477627"/>
            <a:ext cx="16958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배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점 정의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ge8600f2dfb_0_8"/>
          <p:cNvSpPr txBox="1"/>
          <p:nvPr>
            <p:ph idx="1" type="body"/>
          </p:nvPr>
        </p:nvSpPr>
        <p:spPr>
          <a:xfrm>
            <a:off x="3780406" y="5604645"/>
            <a:ext cx="168966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점</a:t>
            </a: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수 산정 기준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ts val="50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b33a8102a_2_0"/>
          <p:cNvSpPr txBox="1"/>
          <p:nvPr>
            <p:ph idx="12" type="sldNum"/>
          </p:nvPr>
        </p:nvSpPr>
        <p:spPr>
          <a:xfrm>
            <a:off x="23220738" y="659790"/>
            <a:ext cx="12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geb33a8102a_2_0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B3D"/>
              </a:buClr>
              <a:buSzPts val="2100"/>
              <a:buFont typeface="Arial"/>
              <a:buNone/>
            </a:pPr>
            <a:r>
              <a:rPr lang="en-US" sz="3550">
                <a:latin typeface="Nanum Gothic"/>
                <a:ea typeface="Nanum Gothic"/>
                <a:cs typeface="Nanum Gothic"/>
                <a:sym typeface="Nanum Gothic"/>
              </a:rPr>
              <a:t>배점 정의: 점수 산정(증초) 기준</a:t>
            </a:r>
            <a:endParaRPr i="0" sz="3550" u="none" cap="none" strike="noStrike">
              <a:solidFill>
                <a:srgbClr val="202B3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35" name="Google Shape;235;geb33a8102a_2_0"/>
          <p:cNvGraphicFramePr/>
          <p:nvPr/>
        </p:nvGraphicFramePr>
        <p:xfrm>
          <a:off x="3717579" y="26156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2000975"/>
                <a:gridCol w="12738675"/>
                <a:gridCol w="2209150"/>
              </a:tblGrid>
              <a:tr h="82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 후 정상 주행 불가능하다 판단되어 재 위치가 필요한 경우</a:t>
                      </a:r>
                      <a:br>
                        <a:rPr b="0" lang="en-US" sz="2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lang="en-US" sz="2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(일시적으로 이탈한 후 다시 차선을 찾아 주행하는 경우 제외)</a:t>
                      </a:r>
                      <a:endParaRPr b="0" sz="2000">
                        <a:solidFill>
                          <a:srgbClr val="F3F3F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b="0" sz="2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블럭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코너, 곡선에 위치한 블럭을 넘어뜨린 경우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 위반</a:t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신호를 위반하고 주행한 경우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주차</a:t>
                      </a:r>
                      <a:endParaRPr b="1"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T자 주차 실패 시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평행 주차 실패 시</a:t>
                      </a:r>
                      <a:endParaRPr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15초</a:t>
                      </a:r>
                      <a:endParaRPr sz="2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정차</a:t>
                      </a:r>
                      <a:endParaRPr b="1" sz="20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타겟 인식 후 타겟 앞 정차 실패 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[정차 여부 판단  기준] 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Nanum Gothic"/>
                        <a:buChar char="●"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이미지: 이미지가 자이카 앞, 뒤 바퀴 사이에 위치하면 인정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Nanum Gothic"/>
                        <a:buChar char="●"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정지선: 앞바퀴가 정지선을 넘으면 불인정 (단, 정지 시점은 40cm부터 인정)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충돌</a:t>
                      </a:r>
                      <a:endParaRPr b="1" sz="20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변경(끼어들기)진행 시 주행중인 차량과 충돌, 로터리 주행 시 회전중인 차량과 충돌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정차중인 장애물 차량, 벽, 기둥 등 시설물과 충돌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경사로</a:t>
                      </a:r>
                      <a:endParaRPr b="1" sz="20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경사로 진입이 불가능한 경우(단, 증초 후 경사로 고점(정상)에 차량 재위치 후 진행 가능)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 미진행</a:t>
                      </a:r>
                      <a:endParaRPr b="1" sz="20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아예 미션을 시도하지 않고 다음 코스로 넘어가는 경우 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90초</a:t>
                      </a:r>
                      <a:endParaRPr sz="2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geb33a8102a_2_0"/>
          <p:cNvSpPr/>
          <p:nvPr/>
        </p:nvSpPr>
        <p:spPr>
          <a:xfrm>
            <a:off x="3717575" y="1559350"/>
            <a:ext cx="16948800" cy="824400"/>
          </a:xfrm>
          <a:prstGeom prst="roundRect">
            <a:avLst>
              <a:gd fmla="val 1434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산정 기준을 살펴보기 전에: </a:t>
            </a:r>
            <a:endParaRPr sz="2000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본 대회는 Total Lap Time 을 기준으로 순위를 매깁니다. 각 항목별 감점 요인을 체크해주세요</a:t>
            </a:r>
            <a:endParaRPr sz="2000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b33a8102a_0_2"/>
          <p:cNvSpPr txBox="1"/>
          <p:nvPr>
            <p:ph type="title"/>
          </p:nvPr>
        </p:nvSpPr>
        <p:spPr>
          <a:xfrm>
            <a:off x="3728738" y="3477627"/>
            <a:ext cx="16958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구간 별 미션 설명 및 상세 규정</a:t>
            </a:r>
            <a:endParaRPr/>
          </a:p>
        </p:txBody>
      </p:sp>
      <p:sp>
        <p:nvSpPr>
          <p:cNvPr id="242" name="Google Shape;242;geb33a8102a_0_2"/>
          <p:cNvSpPr txBox="1"/>
          <p:nvPr>
            <p:ph idx="1" type="body"/>
          </p:nvPr>
        </p:nvSpPr>
        <p:spPr>
          <a:xfrm>
            <a:off x="3780400" y="5604655"/>
            <a:ext cx="16958400" cy="7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직선구간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교차</a:t>
            </a:r>
            <a:r>
              <a:rPr lang="en-US"/>
              <a:t>로 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곡선 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경사로 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로터리 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장애물 구간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rPr lang="en-US"/>
              <a:t>평행주차 구간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C0CC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1️⃣ 직선구간 </a:t>
            </a:r>
            <a:endParaRPr sz="3550"/>
          </a:p>
        </p:txBody>
      </p:sp>
      <p:sp>
        <p:nvSpPr>
          <p:cNvPr id="248" name="Google Shape;248;p5"/>
          <p:cNvSpPr txBox="1"/>
          <p:nvPr>
            <p:ph idx="12" type="sldNum"/>
          </p:nvPr>
        </p:nvSpPr>
        <p:spPr>
          <a:xfrm>
            <a:off x="23220738" y="659790"/>
            <a:ext cx="127001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49" name="Google Shape;249;p5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50" name="Google Shape;250;p5"/>
          <p:cNvGraphicFramePr/>
          <p:nvPr/>
        </p:nvGraphicFramePr>
        <p:xfrm>
          <a:off x="3711082" y="80275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1233575"/>
                <a:gridCol w="7274450"/>
                <a:gridCol w="6783950"/>
                <a:gridCol w="16568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21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79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출발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신호등 인식하여 파란불에 출발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출발 신호(초록 불 점등) 이후 30초 내 미출발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변경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2차선 출발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이탈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1차선에서 주행중인 장애물 차량을 피해 차선 변경 후 트랙 주행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[조건]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차량 한 대를 먼저 보낸 후 두번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째 차량이 지나가기 전 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차선 변경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장애물 차량 총 두 대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모터토픽 값 15-20으로 주행 (속도제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21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TODO: 곧 정해드릴게요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○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차량 주행 속도 간격 n초 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○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속도 몇으로 갈지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장애물 차량 충돌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8325">
                <a:tc vMerge="1"/>
                <a:tc vMerge="1"/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끼어들기 실패 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○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장애물 차량 총 두 대가 지나간 후 차선 변경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○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첫 번째 장애물 차량이 지나가기 전 차선 변경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20초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51" name="Google Shape;2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28071"/>
            <a:ext cx="24231600" cy="540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600f2dfb_0_17"/>
          <p:cNvSpPr txBox="1"/>
          <p:nvPr>
            <p:ph idx="3" type="body"/>
          </p:nvPr>
        </p:nvSpPr>
        <p:spPr>
          <a:xfrm>
            <a:off x="1017138" y="624577"/>
            <a:ext cx="1891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2️⃣ 교차로 구간</a:t>
            </a:r>
            <a:r>
              <a:rPr b="1" lang="en-US" sz="35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3550"/>
          </a:p>
        </p:txBody>
      </p:sp>
      <p:sp>
        <p:nvSpPr>
          <p:cNvPr id="257" name="Google Shape;257;ge8600f2dfb_0_17"/>
          <p:cNvSpPr txBox="1"/>
          <p:nvPr>
            <p:ph idx="12" type="sldNum"/>
          </p:nvPr>
        </p:nvSpPr>
        <p:spPr>
          <a:xfrm>
            <a:off x="22912580" y="624574"/>
            <a:ext cx="43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85D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>
                <a:solidFill>
                  <a:srgbClr val="37485D"/>
                </a:solidFill>
              </a:rPr>
              <a:t>‹#›</a:t>
            </a:fld>
            <a:endParaRPr/>
          </a:p>
        </p:txBody>
      </p:sp>
      <p:sp>
        <p:nvSpPr>
          <p:cNvPr id="258" name="Google Shape;258;ge8600f2dfb_0_17"/>
          <p:cNvSpPr txBox="1"/>
          <p:nvPr/>
        </p:nvSpPr>
        <p:spPr>
          <a:xfrm>
            <a:off x="1602825" y="7147025"/>
            <a:ext cx="151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ge8600f2dfb_0_17"/>
          <p:cNvGraphicFramePr/>
          <p:nvPr/>
        </p:nvGraphicFramePr>
        <p:xfrm>
          <a:off x="11021057" y="30218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{BFAC5719-610B-4BE4-B654-691F91704E4E}</a:tableStyleId>
              </a:tblPr>
              <a:tblGrid>
                <a:gridCol w="999225"/>
                <a:gridCol w="5569200"/>
                <a:gridCol w="4151500"/>
                <a:gridCol w="1459850"/>
              </a:tblGrid>
              <a:tr h="60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 사항</a:t>
                      </a:r>
                      <a:endParaRPr sz="2100" u="none" cap="none" strike="noStrike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 요인</a:t>
                      </a:r>
                      <a:endParaRPr sz="1900">
                        <a:solidFill>
                          <a:srgbClr val="5F7F9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7F9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5F7F9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감점(증초)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8"/>
                    </a:solidFill>
                  </a:tcPr>
                </a:tc>
              </a:tr>
              <a:tr h="81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정지선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교차로 진입시 정지선 인식 및 정지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정지선 이후 정지</a:t>
                      </a:r>
                      <a:endParaRPr sz="1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신호등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신호인식 후 주행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신호 위반 </a:t>
                      </a:r>
                      <a:b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(좌회전 신호 없으므로 좌회전 불가)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1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0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T주차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AR태그 인식 후 T주차 진행 (전면, 후면 가능)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주차 미션 미진행 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45초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 실패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(소요시간 포함하여 증초)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20초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0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타겟 정차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미션 수행을 위해 각 이미지 앞 5초간 정차 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5초 이상 정차하지 않을 경우 정차로 인정 불가</a:t>
                      </a:r>
                      <a:endParaRPr b="1"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[미션 실패 요인]</a:t>
                      </a:r>
                      <a:endParaRPr b="1"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사람 -&gt; 고양이 순으로 정차하지 않은 경우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사람과 고양이 사이 다른 타겟 앞에 정차한 경우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Nanum Gothic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정차라고 인정되기 어려운 경우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0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타겟 정차 미션 미진행 </a:t>
                      </a:r>
                      <a:endParaRPr sz="1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90초</a:t>
                      </a:r>
                      <a:endParaRPr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7150" marB="137150" marR="137150" marL="137150" anchor="ctr">
                    <a:lnL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3C0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60" name="Google Shape;260;ge8600f2dfb_0_17"/>
          <p:cNvPicPr preferRelativeResize="0"/>
          <p:nvPr/>
        </p:nvPicPr>
        <p:blipFill rotWithShape="1">
          <a:blip r:embed="rId3">
            <a:alphaModFix/>
          </a:blip>
          <a:srcRect b="0" l="2056" r="0" t="0"/>
          <a:stretch/>
        </p:blipFill>
        <p:spPr>
          <a:xfrm>
            <a:off x="1786750" y="2437350"/>
            <a:ext cx="8751400" cy="92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e8600f2dfb_0_17"/>
          <p:cNvSpPr/>
          <p:nvPr/>
        </p:nvSpPr>
        <p:spPr>
          <a:xfrm>
            <a:off x="12218525" y="7377200"/>
            <a:ext cx="5215200" cy="2848200"/>
          </a:xfrm>
          <a:prstGeom prst="roundRect">
            <a:avLst>
              <a:gd fmla="val 14349" name="adj"/>
            </a:avLst>
          </a:prstGeom>
          <a:solidFill>
            <a:srgbClr val="E9ECF3"/>
          </a:solidFill>
          <a:ln>
            <a:noFill/>
          </a:ln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[택시 미션]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“기사님, 동물병원으로 가주세요"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승객이 기르던 아기 고양이가 아파 잠시 동물병원에 입원시켰다고 합니다. 오늘은 고양이가 퇴원하는 날입니다. 구간 내에서 택시 기사가 되어 승객이 고양이를 픽업할 수 있도록 도와주세요.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단, 승객을 먼저 태운 후 동물병원에 가야합니다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ers-theme-1">
  <a:themeElements>
    <a:clrScheme name="programmers-theme-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FF"/>
      </a:accent1>
      <a:accent2>
        <a:srgbClr val="FF9800"/>
      </a:accent2>
      <a:accent3>
        <a:srgbClr val="4BAF4F"/>
      </a:accent3>
      <a:accent4>
        <a:srgbClr val="F34336"/>
      </a:accent4>
      <a:accent5>
        <a:srgbClr val="673AB6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ers-theme-1">
  <a:themeElements>
    <a:clrScheme name="programmers-theme-1">
      <a:dk1>
        <a:srgbClr val="000000"/>
      </a:dk1>
      <a:lt1>
        <a:srgbClr val="202B3D"/>
      </a:lt1>
      <a:dk2>
        <a:srgbClr val="A7A7A7"/>
      </a:dk2>
      <a:lt2>
        <a:srgbClr val="535353"/>
      </a:lt2>
      <a:accent1>
        <a:srgbClr val="0078FF"/>
      </a:accent1>
      <a:accent2>
        <a:srgbClr val="FF9800"/>
      </a:accent2>
      <a:accent3>
        <a:srgbClr val="4BAF4F"/>
      </a:accent3>
      <a:accent4>
        <a:srgbClr val="F34336"/>
      </a:accent4>
      <a:accent5>
        <a:srgbClr val="673AB6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